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64" r:id="rId5"/>
    <p:sldId id="261" r:id="rId6"/>
    <p:sldId id="262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6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4AA841-ECC4-73D4-07E0-1B3DA901A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A60B0F4-94B7-D3F7-04AF-0E3BAB4EE1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3CF1BF-C791-7F48-01E3-A62B86AB2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DB1450B-F63D-F1E4-9B7B-8841F218C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7E9CF1-3950-A8AB-C7D5-3D79F0A34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797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7DD54C-F35E-E53C-395F-C24723E23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869FDA4-E517-A47D-6FA9-4C3325EE2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F6F8E4-C511-791B-C606-9729E1FE4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B74327-F5DF-B580-A51E-A843BC875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92928C7-6914-1F66-26EE-16C31BB67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1753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00F974E-FB5D-3444-A61E-F55B573D64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A2B95D5-D152-A4CB-BFB3-9A1F91CEEF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1403AA-C5AD-CCA8-4D3C-01152A989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75541D-E629-AA6B-5CBA-3FE317E93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3AE9E5-A252-E832-6C45-88F0BC3BF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7323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73D6D3-A928-CEFF-7E7E-A6AD005CA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8BAED1-193C-85AA-052C-5EC65FEC71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CC3B5A5-1D60-1B60-C7E7-143223D39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131FD1-DF96-A845-A5B7-B492E89B0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D4367D-AB75-762D-FF7B-DF19EC7FA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23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684529-8797-57E0-1226-0F47CCBA3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82C835B-CF79-B2A8-6E6F-1E3651B35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D8E5E2-EC45-4023-10E4-531431CD7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3D4C43-9580-62E4-3162-38A42A7F7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E5921C-C9D2-5A7E-4EA9-28F1F6757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482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10D373-46DA-4E5B-20B9-6BEABB4EE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9F026-9582-BFC2-72AC-AAFB4CBBF2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80FC713-3016-1BDC-A798-1F79D39DC0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890CF8-DC1C-E55A-D54A-2485659EA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40F622D-5B84-E150-B41B-662BCC151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7AA466C-F4F9-F6F4-631F-F2232DDA3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8558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1185BC-32C6-0662-803F-2542B1A3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69D3557-2A97-3149-4BC4-16E6AC09A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378A2C3-1953-51C5-0519-FB168A37EA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CDF20E0-B331-E255-3643-37AE0548A5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85B7742-A390-1EFA-8630-5661401ACB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0D1569F-27AD-DC0A-9085-4A53A8368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A220077-A4FF-BBC4-963D-CC2D13BC6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AB915E9-841D-EDA6-E0FD-15A923EA3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8414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514C38-30FB-F01E-330B-BDCBB32F4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73D1EF7-F4A0-C8CE-D90A-E079906DE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78F0B6B-FC71-5F8F-2104-434EBC10D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B047804-1332-3B8A-FA91-D3DF32DE4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9506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55E0977-0B5B-B190-6FF2-ACF9A5D9D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F20C35B-8E49-74A7-9758-18DC05319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B10CE8D-537F-278A-1D16-9CE9C6E63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6284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3C6FD8-C447-D579-9A70-2624B170D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D19EC3C-9CD6-B7DE-1184-2713557F5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A5484D1-20B4-2255-C57F-6A3FAF991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DE940EB-134B-9BAA-9D10-F6049C61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066FF54-BBE8-D49E-7029-64E6CB550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601844A-C168-3835-9A87-811DBE384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267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BED7E-5722-A436-F876-517A702E4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2732BC1-8438-857F-5160-B1DE676857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4480BAD-8004-5BAA-7870-6F2C22AB9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F557E80-C4A0-8218-48C1-A8B6742B5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2AF0311-B826-F0D7-4B96-1CD53EB51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B242C16-4DF9-4BE5-9618-736B903E0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4373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719BB7F-E723-4EBC-A84E-60EB50663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C3CD93E-0D10-F489-91A2-46D1F1522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A5B3704-B751-D750-CA35-F36C5A2DD6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ECB97-FD60-4DF1-9AAD-EAB75C44CB7E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E212EAB-7CA9-53FA-2024-680446F993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2A041F-B357-D987-5AC4-C44EB5280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B404A-1C2E-421F-A349-C31EE9DE656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2115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4.0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4A71FAB-EF95-FCF9-A5C2-87A3F2AB175F}"/>
              </a:ext>
            </a:extLst>
          </p:cNvPr>
          <p:cNvCxnSpPr>
            <a:cxnSpLocks/>
          </p:cNvCxnSpPr>
          <p:nvPr/>
        </p:nvCxnSpPr>
        <p:spPr>
          <a:xfrm>
            <a:off x="0" y="815821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DA3514-A5FE-9D69-9A66-EF105B7101D8}"/>
              </a:ext>
            </a:extLst>
          </p:cNvPr>
          <p:cNvSpPr txBox="1"/>
          <p:nvPr/>
        </p:nvSpPr>
        <p:spPr>
          <a:xfrm>
            <a:off x="1086682" y="145211"/>
            <a:ext cx="6790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Atmosphere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Numerical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Modeling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Group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7930C1B-176D-9E50-EF97-07CEC04F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3" y="42259"/>
            <a:ext cx="730488" cy="710349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F03079D6-BD60-CE5E-4516-A97E4A5A6AAA}"/>
              </a:ext>
            </a:extLst>
          </p:cNvPr>
          <p:cNvSpPr txBox="1"/>
          <p:nvPr/>
        </p:nvSpPr>
        <p:spPr>
          <a:xfrm>
            <a:off x="1828800" y="3136612"/>
            <a:ext cx="868635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dirty="0">
                <a:latin typeface="Arial Black" panose="020B0A04020102020204" pitchFamily="34" charset="0"/>
              </a:rPr>
              <a:t>Trabalho Final de Conclusão de Curso</a:t>
            </a:r>
          </a:p>
          <a:p>
            <a:pPr algn="ctr"/>
            <a:r>
              <a:rPr lang="pt-BR" sz="3200" dirty="0">
                <a:latin typeface="Arial Black" panose="020B0A04020102020204" pitchFamily="34" charset="0"/>
              </a:rPr>
              <a:t>PGMET-2023 </a:t>
            </a:r>
          </a:p>
        </p:txBody>
      </p:sp>
    </p:spTree>
    <p:extLst>
      <p:ext uri="{BB962C8B-B14F-4D97-AF65-F5344CB8AC3E}">
        <p14:creationId xmlns:p14="http://schemas.microsoft.com/office/powerpoint/2010/main" val="200217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4A71FAB-EF95-FCF9-A5C2-87A3F2AB175F}"/>
              </a:ext>
            </a:extLst>
          </p:cNvPr>
          <p:cNvCxnSpPr>
            <a:cxnSpLocks/>
          </p:cNvCxnSpPr>
          <p:nvPr/>
        </p:nvCxnSpPr>
        <p:spPr>
          <a:xfrm>
            <a:off x="0" y="815821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DA3514-A5FE-9D69-9A66-EF105B7101D8}"/>
              </a:ext>
            </a:extLst>
          </p:cNvPr>
          <p:cNvSpPr txBox="1"/>
          <p:nvPr/>
        </p:nvSpPr>
        <p:spPr>
          <a:xfrm>
            <a:off x="1086682" y="145211"/>
            <a:ext cx="6790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Atmosphere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Numerical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Modeling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Group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7930C1B-176D-9E50-EF97-07CEC04F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3" y="42259"/>
            <a:ext cx="730488" cy="710349"/>
          </a:xfrm>
          <a:prstGeom prst="rect">
            <a:avLst/>
          </a:prstGeom>
        </p:spPr>
      </p:pic>
      <p:pic>
        <p:nvPicPr>
          <p:cNvPr id="1026" name="Picture 2" descr="enter image description here">
            <a:extLst>
              <a:ext uri="{FF2B5EF4-FFF2-40B4-BE49-F238E27FC236}">
                <a16:creationId xmlns:a16="http://schemas.microsoft.com/office/drawing/2014/main" id="{E6E16A85-BB82-8AAF-AB0F-51087BB380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8039"/>
            <a:ext cx="12192000" cy="3621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977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4A71FAB-EF95-FCF9-A5C2-87A3F2AB175F}"/>
              </a:ext>
            </a:extLst>
          </p:cNvPr>
          <p:cNvCxnSpPr>
            <a:cxnSpLocks/>
          </p:cNvCxnSpPr>
          <p:nvPr/>
        </p:nvCxnSpPr>
        <p:spPr>
          <a:xfrm>
            <a:off x="0" y="815821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DA3514-A5FE-9D69-9A66-EF105B7101D8}"/>
              </a:ext>
            </a:extLst>
          </p:cNvPr>
          <p:cNvSpPr txBox="1"/>
          <p:nvPr/>
        </p:nvSpPr>
        <p:spPr>
          <a:xfrm>
            <a:off x="1086682" y="145211"/>
            <a:ext cx="6790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Atmosphere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Numerical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Modeling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Group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7930C1B-176D-9E50-EF97-07CEC04F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3" y="42259"/>
            <a:ext cx="730488" cy="71034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4345153-7156-E6ED-527F-676E8072BE4F}"/>
              </a:ext>
            </a:extLst>
          </p:cNvPr>
          <p:cNvSpPr txBox="1"/>
          <p:nvPr/>
        </p:nvSpPr>
        <p:spPr>
          <a:xfrm>
            <a:off x="52599" y="1012049"/>
            <a:ext cx="117740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b="1" dirty="0"/>
              <a:t>Ciclogeneses</a:t>
            </a:r>
            <a:r>
              <a:rPr lang="pt-BR" dirty="0"/>
              <a:t>: A instabilidade baroclínica é o principal motor da ciclogeneses, o processo pelo qual os ciclones se formam e se intensificam. Ela leva ao desenvolvimento de sistemas de baixa pressão que dominam os padrões climáticos de médias latitudes.</a:t>
            </a:r>
          </a:p>
        </p:txBody>
      </p:sp>
      <p:graphicFrame>
        <p:nvGraphicFramePr>
          <p:cNvPr id="7" name="Tabela 6">
            <a:extLst>
              <a:ext uri="{FF2B5EF4-FFF2-40B4-BE49-F238E27FC236}">
                <a16:creationId xmlns:a16="http://schemas.microsoft.com/office/drawing/2014/main" id="{55308CEA-FBA4-2242-F5A8-7AE6A1E6C5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6422304"/>
              </p:ext>
            </p:extLst>
          </p:nvPr>
        </p:nvGraphicFramePr>
        <p:xfrm>
          <a:off x="1309982" y="3228887"/>
          <a:ext cx="8128000" cy="350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59615000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2273830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err="1"/>
                        <a:t>Ciclonegênesis</a:t>
                      </a:r>
                      <a:r>
                        <a:rPr lang="pt-BR" dirty="0"/>
                        <a:t> </a:t>
                      </a:r>
                      <a:r>
                        <a:rPr lang="pt-BR" dirty="0" err="1"/>
                        <a:t>ExtraTropical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/>
                        <a:t>Ciclonegênesis</a:t>
                      </a:r>
                      <a:r>
                        <a:rPr lang="pt-BR" dirty="0"/>
                        <a:t> Tropical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104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Milhares de km de diâmetro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Centenas de km de diâmetro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1848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Assimétrico, frontal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Simétrico, não frontal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895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Formação em regiões </a:t>
                      </a:r>
                      <a:r>
                        <a:rPr lang="pt-BR" dirty="0">
                          <a:solidFill>
                            <a:srgbClr val="FF0000"/>
                          </a:solidFill>
                        </a:rPr>
                        <a:t>Baroclínicas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Formação em regiões </a:t>
                      </a:r>
                      <a:r>
                        <a:rPr lang="pt-BR" b="1" dirty="0">
                          <a:solidFill>
                            <a:srgbClr val="0070C0"/>
                          </a:solidFill>
                        </a:rPr>
                        <a:t>Barotrópicas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7962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Forte Cisalhamento Vertical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Fraco Cisalhamento vertical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94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Intensificado (principalmente) pela </a:t>
                      </a:r>
                      <a:r>
                        <a:rPr lang="pt-BR" dirty="0" err="1"/>
                        <a:t>advecção</a:t>
                      </a:r>
                      <a:r>
                        <a:rPr lang="pt-BR" dirty="0"/>
                        <a:t> de temperatura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Intensificado pela atividade convectiva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2143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Núcleo </a:t>
                      </a:r>
                      <a:r>
                        <a:rPr lang="pt-BR" b="1" dirty="0">
                          <a:solidFill>
                            <a:srgbClr val="0070C0"/>
                          </a:solidFill>
                        </a:rPr>
                        <a:t>frio</a:t>
                      </a:r>
                      <a:r>
                        <a:rPr lang="pt-BR" dirty="0"/>
                        <a:t> (em toda troposfera) e inclinado para oeste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Nucelo </a:t>
                      </a:r>
                      <a:r>
                        <a:rPr lang="pt-BR" b="1" dirty="0">
                          <a:solidFill>
                            <a:srgbClr val="FF0000"/>
                          </a:solidFill>
                        </a:rPr>
                        <a:t>quente</a:t>
                      </a:r>
                      <a:r>
                        <a:rPr lang="pt-BR" dirty="0"/>
                        <a:t> (em toda a troposfera) e verticalmente alinhado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46433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915084"/>
                  </a:ext>
                </a:extLst>
              </a:tr>
            </a:tbl>
          </a:graphicData>
        </a:graphic>
      </p:graphicFrame>
      <p:pic>
        <p:nvPicPr>
          <p:cNvPr id="8" name="Imagem 7">
            <a:extLst>
              <a:ext uri="{FF2B5EF4-FFF2-40B4-BE49-F238E27FC236}">
                <a16:creationId xmlns:a16="http://schemas.microsoft.com/office/drawing/2014/main" id="{6B221CC8-797A-A909-5762-7C26C4C6F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432" y="1966442"/>
            <a:ext cx="1619476" cy="123842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7DE8C01-1214-5B44-B2CC-0A50B2C62E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5651" y="1966442"/>
            <a:ext cx="1648055" cy="120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14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4A71FAB-EF95-FCF9-A5C2-87A3F2AB175F}"/>
              </a:ext>
            </a:extLst>
          </p:cNvPr>
          <p:cNvCxnSpPr>
            <a:cxnSpLocks/>
          </p:cNvCxnSpPr>
          <p:nvPr/>
        </p:nvCxnSpPr>
        <p:spPr>
          <a:xfrm>
            <a:off x="0" y="815821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DA3514-A5FE-9D69-9A66-EF105B7101D8}"/>
              </a:ext>
            </a:extLst>
          </p:cNvPr>
          <p:cNvSpPr txBox="1"/>
          <p:nvPr/>
        </p:nvSpPr>
        <p:spPr>
          <a:xfrm>
            <a:off x="1086682" y="145211"/>
            <a:ext cx="6790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Atmosphere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Numerical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Modeling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Group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7930C1B-176D-9E50-EF97-07CEC04F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3" y="42259"/>
            <a:ext cx="730488" cy="710349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FEADFB6-FEAE-E478-807C-3709F8B60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471" y="879035"/>
            <a:ext cx="10031225" cy="506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884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4A71FAB-EF95-FCF9-A5C2-87A3F2AB175F}"/>
              </a:ext>
            </a:extLst>
          </p:cNvPr>
          <p:cNvCxnSpPr>
            <a:cxnSpLocks/>
          </p:cNvCxnSpPr>
          <p:nvPr/>
        </p:nvCxnSpPr>
        <p:spPr>
          <a:xfrm>
            <a:off x="0" y="815821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DA3514-A5FE-9D69-9A66-EF105B7101D8}"/>
              </a:ext>
            </a:extLst>
          </p:cNvPr>
          <p:cNvSpPr txBox="1"/>
          <p:nvPr/>
        </p:nvSpPr>
        <p:spPr>
          <a:xfrm>
            <a:off x="1086682" y="145211"/>
            <a:ext cx="6790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Atmosphere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Numerical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Modeling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Group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7930C1B-176D-9E50-EF97-07CEC04F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3" y="42259"/>
            <a:ext cx="730488" cy="71034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52F7ABF-9A1B-594A-030C-2AFA53291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288" y="958824"/>
            <a:ext cx="6556300" cy="589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618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4A71FAB-EF95-FCF9-A5C2-87A3F2AB175F}"/>
              </a:ext>
            </a:extLst>
          </p:cNvPr>
          <p:cNvCxnSpPr>
            <a:cxnSpLocks/>
          </p:cNvCxnSpPr>
          <p:nvPr/>
        </p:nvCxnSpPr>
        <p:spPr>
          <a:xfrm>
            <a:off x="0" y="815821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DA3514-A5FE-9D69-9A66-EF105B7101D8}"/>
              </a:ext>
            </a:extLst>
          </p:cNvPr>
          <p:cNvSpPr txBox="1"/>
          <p:nvPr/>
        </p:nvSpPr>
        <p:spPr>
          <a:xfrm>
            <a:off x="1086682" y="145211"/>
            <a:ext cx="6790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Atmosphere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Numerical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Modeling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Group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7930C1B-176D-9E50-EF97-07CEC04F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3" y="42259"/>
            <a:ext cx="730488" cy="710349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3E571F69-D616-C3E9-CB4D-D3A591CDE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83" y="1011969"/>
            <a:ext cx="2810267" cy="534427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3D8F1A8-C1BF-C10A-8927-8880360FE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63189" y="909825"/>
            <a:ext cx="3728811" cy="5548561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E62C269-0342-77A8-A38F-D9B0B8C95240}"/>
              </a:ext>
            </a:extLst>
          </p:cNvPr>
          <p:cNvSpPr txBox="1"/>
          <p:nvPr/>
        </p:nvSpPr>
        <p:spPr>
          <a:xfrm>
            <a:off x="3435053" y="2819738"/>
            <a:ext cx="488615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/>
              <a:t>Fig. 8.20. Simulações de colapso barotrópico da ZCIT (Zona de Convergência Intertropical) a partir de </a:t>
            </a:r>
            <a:r>
              <a:rPr lang="pt-BR" dirty="0">
                <a:solidFill>
                  <a:srgbClr val="0070C0"/>
                </a:solidFill>
              </a:rPr>
              <a:t>(dois painéis superiores) colapso da ZCIT convectiva isoladamente; </a:t>
            </a:r>
            <a:r>
              <a:rPr lang="pt-BR" dirty="0"/>
              <a:t>e </a:t>
            </a:r>
            <a:r>
              <a:rPr lang="pt-BR" dirty="0">
                <a:solidFill>
                  <a:srgbClr val="FF0000"/>
                </a:solidFill>
              </a:rPr>
              <a:t>(dois painéis inferiores) colapso acelerado da ZCIT convectiva na presença de um ciclone tropical existente. 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D34E289-A578-6B4B-D9D3-2BA3C685F1D0}"/>
              </a:ext>
            </a:extLst>
          </p:cNvPr>
          <p:cNvSpPr txBox="1"/>
          <p:nvPr/>
        </p:nvSpPr>
        <p:spPr>
          <a:xfrm>
            <a:off x="3424764" y="1024766"/>
            <a:ext cx="470131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/>
              <a:t>"Fig. 8.19. </a:t>
            </a:r>
            <a:r>
              <a:rPr lang="pt-BR" dirty="0">
                <a:solidFill>
                  <a:srgbClr val="0070C0"/>
                </a:solidFill>
              </a:rPr>
              <a:t>Colapso observado da cavado </a:t>
            </a:r>
            <a:r>
              <a:rPr lang="pt-BR" dirty="0" err="1">
                <a:solidFill>
                  <a:srgbClr val="0070C0"/>
                </a:solidFill>
              </a:rPr>
              <a:t>monçônica</a:t>
            </a:r>
            <a:r>
              <a:rPr lang="pt-BR" dirty="0">
                <a:solidFill>
                  <a:srgbClr val="0070C0"/>
                </a:solidFill>
              </a:rPr>
              <a:t> contínua (topo</a:t>
            </a:r>
            <a:r>
              <a:rPr lang="pt-BR" dirty="0"/>
              <a:t>) em três ciclones tropicais (3º painel) ao longo de uma semana. A seta verde marca a provável localização da zona de confluência."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110697F-6F3F-2633-5B9F-F23C0D8458A4}"/>
              </a:ext>
            </a:extLst>
          </p:cNvPr>
          <p:cNvSpPr txBox="1"/>
          <p:nvPr/>
        </p:nvSpPr>
        <p:spPr>
          <a:xfrm>
            <a:off x="3414475" y="5094570"/>
            <a:ext cx="488615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/>
              <a:t>O painel superior de cada par mostra a profundidade equivalente e o painel inferior mostra a </a:t>
            </a:r>
            <a:r>
              <a:rPr lang="pt-BR" dirty="0" err="1"/>
              <a:t>vorticidade</a:t>
            </a:r>
            <a:r>
              <a:rPr lang="pt-BR" dirty="0"/>
              <a:t> potencial. O colapso do cavado </a:t>
            </a:r>
            <a:r>
              <a:rPr lang="pt-BR" dirty="0" err="1"/>
              <a:t>monçônica</a:t>
            </a:r>
            <a:r>
              <a:rPr lang="pt-BR" dirty="0"/>
              <a:t> representado na Fig. 8.19 fornece um exemplo real deste fenômeno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8A7B308A-B892-8508-6284-28CA4E839249}"/>
              </a:ext>
            </a:extLst>
          </p:cNvPr>
          <p:cNvSpPr/>
          <p:nvPr/>
        </p:nvSpPr>
        <p:spPr>
          <a:xfrm>
            <a:off x="11175" y="909825"/>
            <a:ext cx="3094229" cy="272695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489033E-3B2E-A909-CC74-4655D6880571}"/>
              </a:ext>
            </a:extLst>
          </p:cNvPr>
          <p:cNvSpPr/>
          <p:nvPr/>
        </p:nvSpPr>
        <p:spPr>
          <a:xfrm>
            <a:off x="8483767" y="1024766"/>
            <a:ext cx="3611250" cy="272695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BF08224-769B-B7A8-4B49-4E7E46A67553}"/>
              </a:ext>
            </a:extLst>
          </p:cNvPr>
          <p:cNvSpPr/>
          <p:nvPr/>
        </p:nvSpPr>
        <p:spPr>
          <a:xfrm>
            <a:off x="56344" y="3681216"/>
            <a:ext cx="3094229" cy="272695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0000"/>
              </a:solidFill>
            </a:endParaRP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24962273-BFF2-B2DE-489F-3867D1D12042}"/>
              </a:ext>
            </a:extLst>
          </p:cNvPr>
          <p:cNvSpPr/>
          <p:nvPr/>
        </p:nvSpPr>
        <p:spPr>
          <a:xfrm>
            <a:off x="8508358" y="3751725"/>
            <a:ext cx="3586659" cy="272695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598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4A71FAB-EF95-FCF9-A5C2-87A3F2AB175F}"/>
              </a:ext>
            </a:extLst>
          </p:cNvPr>
          <p:cNvCxnSpPr>
            <a:cxnSpLocks/>
          </p:cNvCxnSpPr>
          <p:nvPr/>
        </p:nvCxnSpPr>
        <p:spPr>
          <a:xfrm>
            <a:off x="0" y="815821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DA3514-A5FE-9D69-9A66-EF105B7101D8}"/>
              </a:ext>
            </a:extLst>
          </p:cNvPr>
          <p:cNvSpPr txBox="1"/>
          <p:nvPr/>
        </p:nvSpPr>
        <p:spPr>
          <a:xfrm>
            <a:off x="1086682" y="145211"/>
            <a:ext cx="6790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Atmosphere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Numerical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Modeling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Group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7930C1B-176D-9E50-EF97-07CEC04F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3" y="42259"/>
            <a:ext cx="730488" cy="71034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31E14E5-9F04-91D0-E99C-26D4B3937B75}"/>
              </a:ext>
            </a:extLst>
          </p:cNvPr>
          <p:cNvSpPr txBox="1"/>
          <p:nvPr/>
        </p:nvSpPr>
        <p:spPr>
          <a:xfrm>
            <a:off x="6386945" y="854294"/>
            <a:ext cx="580505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/>
              <a:t>"Figura 1. Aplicação da teoria do vórtice pontual para dois tipos distintos de bloqueio atmosférico: (topo) bloqueio </a:t>
            </a:r>
            <a:r>
              <a:rPr lang="pt-BR" dirty="0" err="1"/>
              <a:t>Omega</a:t>
            </a:r>
            <a:r>
              <a:rPr lang="pt-BR" dirty="0"/>
              <a:t> e (baixo) bloqueio Alta sobre Baixa. (Esquerda) Dois eventos exemplares de bloqueio observados no nível de 500 </a:t>
            </a:r>
            <a:r>
              <a:rPr lang="pt-BR" dirty="0" err="1"/>
              <a:t>hPa</a:t>
            </a:r>
            <a:r>
              <a:rPr lang="pt-BR" dirty="0"/>
              <a:t>: são mostrados a </a:t>
            </a:r>
            <a:r>
              <a:rPr lang="pt-BR" dirty="0" err="1"/>
              <a:t>vorticidade</a:t>
            </a:r>
            <a:r>
              <a:rPr lang="pt-BR" dirty="0"/>
              <a:t> (colorido em sombreado) e contornos de altura geopotencial em intervalos de 8 dm (o contorno em negrito representa 552 dm). (Direita) Ilustração de como o bloqueio correspondente pode ser representado no modelo de vórtice pontual. A figura é adaptada de </a:t>
            </a:r>
            <a:r>
              <a:rPr lang="pt-BR" dirty="0" err="1"/>
              <a:t>Hirt</a:t>
            </a:r>
            <a:r>
              <a:rPr lang="pt-BR" dirty="0"/>
              <a:t> et al. (2018, sua figura 2, publicada sob os termos da Licença de Atribuição </a:t>
            </a:r>
            <a:r>
              <a:rPr lang="pt-BR" dirty="0" err="1"/>
              <a:t>Creative</a:t>
            </a:r>
            <a:r>
              <a:rPr lang="pt-BR" dirty="0"/>
              <a:t> Commons (</a:t>
            </a:r>
            <a:r>
              <a:rPr lang="pt-BR" dirty="0">
                <a:hlinkClick r:id="rId3"/>
              </a:rPr>
              <a:t>http://creativecommons.org/</a:t>
            </a:r>
            <a:r>
              <a:rPr lang="pt-BR" dirty="0" err="1">
                <a:hlinkClick r:id="rId3"/>
              </a:rPr>
              <a:t>licenses</a:t>
            </a:r>
            <a:r>
              <a:rPr lang="pt-BR" dirty="0">
                <a:hlinkClick r:id="rId3"/>
              </a:rPr>
              <a:t>/</a:t>
            </a:r>
            <a:r>
              <a:rPr lang="pt-BR" dirty="0" err="1">
                <a:hlinkClick r:id="rId3"/>
              </a:rPr>
              <a:t>by</a:t>
            </a:r>
            <a:r>
              <a:rPr lang="pt-BR" dirty="0">
                <a:hlinkClick r:id="rId3"/>
              </a:rPr>
              <a:t>/4.0/</a:t>
            </a:r>
            <a:r>
              <a:rPr lang="pt-BR" dirty="0"/>
              <a:t>)) com a figura superior direita retirada de Müller et al. (2015). Os sistemas de vórtice pontual tornam-se estacionários se as velocidades do dipolo/</a:t>
            </a:r>
            <a:r>
              <a:rPr lang="pt-BR" dirty="0" err="1"/>
              <a:t>tripolo</a:t>
            </a:r>
            <a:r>
              <a:rPr lang="pt-BR" dirty="0"/>
              <a:t> dos ventos de oeste forem de magnitude igual."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F577B52-B385-B83E-055F-62E953280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28444"/>
            <a:ext cx="6535062" cy="420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33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4A71FAB-EF95-FCF9-A5C2-87A3F2AB175F}"/>
              </a:ext>
            </a:extLst>
          </p:cNvPr>
          <p:cNvCxnSpPr>
            <a:cxnSpLocks/>
          </p:cNvCxnSpPr>
          <p:nvPr/>
        </p:nvCxnSpPr>
        <p:spPr>
          <a:xfrm>
            <a:off x="0" y="815821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DA3514-A5FE-9D69-9A66-EF105B7101D8}"/>
              </a:ext>
            </a:extLst>
          </p:cNvPr>
          <p:cNvSpPr txBox="1"/>
          <p:nvPr/>
        </p:nvSpPr>
        <p:spPr>
          <a:xfrm>
            <a:off x="1086682" y="145211"/>
            <a:ext cx="6790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Atmosphere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Numerical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Modeling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Group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7930C1B-176D-9E50-EF97-07CEC04F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3" y="42259"/>
            <a:ext cx="730488" cy="710349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0B0ED05-A130-C16E-D9B1-1C1F3ED28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7028"/>
            <a:ext cx="6386945" cy="3444471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31E14E5-9F04-91D0-E99C-26D4B3937B75}"/>
              </a:ext>
            </a:extLst>
          </p:cNvPr>
          <p:cNvSpPr txBox="1"/>
          <p:nvPr/>
        </p:nvSpPr>
        <p:spPr>
          <a:xfrm>
            <a:off x="6386945" y="854294"/>
            <a:ext cx="580505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dirty="0"/>
              <a:t>"Fig. 5 | Representação esquemática dos mecanismos de forçamento das ondas de calor marinhas (</a:t>
            </a:r>
            <a:r>
              <a:rPr lang="pt-BR" dirty="0" err="1"/>
              <a:t>MHWs</a:t>
            </a:r>
            <a:r>
              <a:rPr lang="pt-BR" dirty="0"/>
              <a:t>) no oeste do Atlântico Sul.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A convecção profunda tropical, principalmente no Oceano Índico, associada à passagem da MJO, desencadeia um trem de ondas de </a:t>
            </a:r>
            <a:r>
              <a:rPr lang="pt-BR" dirty="0" err="1"/>
              <a:t>Rossby</a:t>
            </a:r>
            <a:r>
              <a:rPr lang="pt-BR" dirty="0"/>
              <a:t> que se estende pelo Pacífico Sul até o extremo da América do Sul e se volta para o equador, alcançando a América do Sul subtropical.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Lá, um anticiclone de bloqueio é estabelecido, suprimindo a Zona de Convergência do Atlântico Sul (ZCAS), reduzindo a cobertura de nuvens e a precipitação.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Isso, por sua vez, aumenta a entrada de radiação de ondas curtas no oceano. Ao mesmo tempo, a perda de calor latente do oceano é reduzida devido aos ventos mais fracos e à maior </a:t>
            </a:r>
            <a:r>
              <a:rPr lang="pt-BR" dirty="0" err="1"/>
              <a:t>advecção</a:t>
            </a:r>
            <a:r>
              <a:rPr lang="pt-BR" dirty="0"/>
              <a:t> de umidade. 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O calor é retido no oceano, o que leva a extensas ondas de calor marinhas (</a:t>
            </a:r>
            <a:r>
              <a:rPr lang="pt-BR" dirty="0" err="1"/>
              <a:t>MHWs</a:t>
            </a:r>
            <a:r>
              <a:rPr lang="pt-BR" dirty="0"/>
              <a:t>)."</a:t>
            </a:r>
          </a:p>
        </p:txBody>
      </p:sp>
    </p:spTree>
    <p:extLst>
      <p:ext uri="{BB962C8B-B14F-4D97-AF65-F5344CB8AC3E}">
        <p14:creationId xmlns:p14="http://schemas.microsoft.com/office/powerpoint/2010/main" val="3865779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4A71FAB-EF95-FCF9-A5C2-87A3F2AB175F}"/>
              </a:ext>
            </a:extLst>
          </p:cNvPr>
          <p:cNvCxnSpPr>
            <a:cxnSpLocks/>
          </p:cNvCxnSpPr>
          <p:nvPr/>
        </p:nvCxnSpPr>
        <p:spPr>
          <a:xfrm>
            <a:off x="0" y="815821"/>
            <a:ext cx="12192000" cy="0"/>
          </a:xfrm>
          <a:prstGeom prst="line">
            <a:avLst/>
          </a:prstGeom>
          <a:ln w="1016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9CDA3514-A5FE-9D69-9A66-EF105B7101D8}"/>
              </a:ext>
            </a:extLst>
          </p:cNvPr>
          <p:cNvSpPr txBox="1"/>
          <p:nvPr/>
        </p:nvSpPr>
        <p:spPr>
          <a:xfrm>
            <a:off x="1086682" y="145211"/>
            <a:ext cx="6790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Atmosphere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Numerical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Modeling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Arial Black" panose="020B0A04020102020204" pitchFamily="34" charset="0"/>
              </a:rPr>
              <a:t>Group</a:t>
            </a:r>
            <a:endParaRPr lang="pt-BR" sz="2400" dirty="0">
              <a:solidFill>
                <a:srgbClr val="0070C0"/>
              </a:solidFill>
              <a:latin typeface="Arial Black" panose="020B0A040201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7930C1B-176D-9E50-EF97-07CEC04FF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3" y="42259"/>
            <a:ext cx="730488" cy="710349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8E6FCF0-61B2-E406-7EE5-2F8C54B4D2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4767"/>
            <a:ext cx="5715000" cy="25241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B11B439-B54D-6022-C438-47EC21A19E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275029"/>
            <a:ext cx="6239435" cy="430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56071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1205</TotalTime>
  <Words>612</Words>
  <Application>Microsoft Office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paulo kubota</dc:creator>
  <cp:lastModifiedBy>paulo kubota</cp:lastModifiedBy>
  <cp:revision>14</cp:revision>
  <dcterms:created xsi:type="dcterms:W3CDTF">2023-08-07T18:56:50Z</dcterms:created>
  <dcterms:modified xsi:type="dcterms:W3CDTF">2024-10-07T01:00:37Z</dcterms:modified>
</cp:coreProperties>
</file>

<file path=docProps/thumbnail.jpeg>
</file>